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03" r:id="rId2"/>
    <p:sldId id="511" r:id="rId3"/>
    <p:sldId id="528" r:id="rId4"/>
    <p:sldId id="529" r:id="rId5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7830CF77-7797-4FBE-B7DE-DE44C40E1441}">
          <p14:sldIdLst>
            <p14:sldId id="303"/>
            <p14:sldId id="511"/>
            <p14:sldId id="528"/>
            <p14:sldId id="5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  <p:cmAuthor id="2" name="Jeremiah Blanchard" initials="JB" lastIdx="1" clrIdx="1">
    <p:extLst>
      <p:ext uri="{19B8F6BF-5375-455C-9EA6-DF929625EA0E}">
        <p15:presenceInfo xmlns:p15="http://schemas.microsoft.com/office/powerpoint/2012/main" userId="2ce95cd21d8b45f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00"/>
    <a:srgbClr val="00FFFF"/>
    <a:srgbClr val="FF00FF"/>
    <a:srgbClr val="0066FF"/>
    <a:srgbClr val="00CC00"/>
    <a:srgbClr val="404040"/>
    <a:srgbClr val="000000"/>
    <a:srgbClr val="006600"/>
    <a:srgbClr val="568ABA"/>
    <a:srgbClr val="CBD0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92" autoAdjust="0"/>
    <p:restoredTop sz="84355" autoAdjust="0"/>
  </p:normalViewPr>
  <p:slideViewPr>
    <p:cSldViewPr snapToGrid="0" snapToObjects="1">
      <p:cViewPr varScale="1">
        <p:scale>
          <a:sx n="111" d="100"/>
          <a:sy n="111" d="100"/>
        </p:scale>
        <p:origin x="244" y="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2020-08-18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2020-08-18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pip3 install </a:t>
            </a:r>
            <a:r>
              <a:rPr lang="en-US" dirty="0" err="1"/>
              <a:t>numpy</a:t>
            </a:r>
            <a:endParaRPr lang="en-US" dirty="0"/>
          </a:p>
          <a:p>
            <a:r>
              <a:rPr lang="en-US" dirty="0"/>
              <a:t>1.5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71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dot-product helps us identify if two vector are orthogonal, etc.</a:t>
            </a:r>
          </a:p>
          <a:p>
            <a:r>
              <a:rPr lang="en-US" dirty="0"/>
              <a:t>19.5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87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18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94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Numerical Computation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8071417" cy="656892"/>
          </a:xfrm>
        </p:spPr>
        <p:txBody>
          <a:bodyPr/>
          <a:lstStyle/>
          <a:p>
            <a:r>
              <a:rPr lang="en-US" dirty="0"/>
              <a:t>Parallelized, Optimized Vector &amp; Matrix Operations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806441-BC9E-4E01-BBAB-E291307EC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7297" y="1423306"/>
            <a:ext cx="7448824" cy="3407486"/>
          </a:xfrm>
        </p:spPr>
        <p:txBody>
          <a:bodyPr/>
          <a:lstStyle/>
          <a:p>
            <a:pPr marL="0" indent="0">
              <a:buNone/>
            </a:pPr>
            <a:r>
              <a:rPr lang="en-US" sz="1800" u="sng" dirty="0"/>
              <a:t>The </a:t>
            </a:r>
            <a:r>
              <a:rPr lang="en-US" sz="1800" u="sng" dirty="0" err="1"/>
              <a:t>Numpy</a:t>
            </a:r>
            <a:r>
              <a:rPr lang="en-US" sz="1800" u="sng" dirty="0"/>
              <a:t> module is focused on efficient computation.</a:t>
            </a:r>
          </a:p>
          <a:p>
            <a:pPr>
              <a:spcBef>
                <a:spcPts val="1200"/>
              </a:spcBef>
            </a:pPr>
            <a:r>
              <a:rPr lang="en-US" sz="1800" dirty="0" err="1"/>
              <a:t>Numpy</a:t>
            </a:r>
            <a:r>
              <a:rPr lang="en-US" sz="1800" dirty="0"/>
              <a:t> is a basic numerical library written in C.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It uses vector instructions, so it is </a:t>
            </a:r>
            <a:r>
              <a:rPr lang="en-US" sz="1800" u="sng" dirty="0"/>
              <a:t>must faster</a:t>
            </a:r>
            <a:r>
              <a:rPr lang="en-US" sz="1800" dirty="0"/>
              <a:t> than native Python.</a:t>
            </a:r>
          </a:p>
          <a:p>
            <a:pPr>
              <a:spcBef>
                <a:spcPts val="1200"/>
              </a:spcBef>
            </a:pPr>
            <a:r>
              <a:rPr lang="en-US" sz="1800" dirty="0" err="1"/>
              <a:t>Numpy</a:t>
            </a:r>
            <a:r>
              <a:rPr lang="en-US" sz="1800" dirty="0"/>
              <a:t> also includes a lot of nice vector “sugar”.</a:t>
            </a:r>
          </a:p>
          <a:p>
            <a:pPr>
              <a:spcBef>
                <a:spcPts val="1200"/>
              </a:spcBef>
            </a:pPr>
            <a:r>
              <a:rPr lang="en-US" sz="1800" dirty="0"/>
              <a:t>Plus, we finally get to use the matrix-multiply operation.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  <a:endParaRPr lang="en-US" sz="1800" dirty="0"/>
          </a:p>
          <a:p>
            <a:pPr marL="0" indent="0">
              <a:spcBef>
                <a:spcPts val="1200"/>
              </a:spcBef>
              <a:buNone/>
            </a:pPr>
            <a:endParaRPr lang="en-US" sz="1800" dirty="0"/>
          </a:p>
          <a:p>
            <a:pPr marL="0" indent="0">
              <a:spcBef>
                <a:spcPts val="1200"/>
              </a:spcBef>
              <a:buNone/>
            </a:pPr>
            <a:r>
              <a:rPr lang="en-US" sz="1800" dirty="0"/>
              <a:t>To look at GPU-enabled </a:t>
            </a:r>
            <a:r>
              <a:rPr lang="en-US" sz="1800" dirty="0" err="1"/>
              <a:t>Numpy</a:t>
            </a:r>
            <a:r>
              <a:rPr lang="en-US" sz="1800" dirty="0"/>
              <a:t> work, check out </a:t>
            </a:r>
            <a:r>
              <a:rPr lang="en-US" sz="1800" dirty="0">
                <a:solidFill>
                  <a:srgbClr val="FFC000"/>
                </a:solidFill>
              </a:rPr>
              <a:t>Legate</a:t>
            </a:r>
            <a:r>
              <a:rPr lang="en-US" sz="1800" dirty="0"/>
              <a:t> (NVIDIA research).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9C5681-8CCA-4BDB-B648-BAD98A6FD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Numpy</a:t>
            </a:r>
            <a:r>
              <a:rPr lang="en-US" dirty="0"/>
              <a:t> Module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6AF52-75B5-4DC7-83DC-8FD3E0615E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454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76C365-E99B-4455-BDD9-FB5DB402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1101250"/>
            <a:ext cx="8564088" cy="36512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/>
              <a:t>Numpy’s</a:t>
            </a:r>
            <a:r>
              <a:rPr lang="en-US" dirty="0"/>
              <a:t> </a:t>
            </a:r>
            <a:r>
              <a:rPr lang="en-US" b="1" dirty="0" err="1">
                <a:solidFill>
                  <a:srgbClr val="FFC000"/>
                </a:solidFill>
              </a:rPr>
              <a:t>ndarray</a:t>
            </a:r>
            <a:r>
              <a:rPr lang="en-US" dirty="0"/>
              <a:t> (</a:t>
            </a:r>
            <a:r>
              <a:rPr lang="en-US" b="1" dirty="0">
                <a:solidFill>
                  <a:srgbClr val="FFC000"/>
                </a:solidFill>
              </a:rPr>
              <a:t>array</a:t>
            </a:r>
            <a:r>
              <a:rPr lang="en-US" dirty="0"/>
              <a:t>) type represents arrays, vectors, and matrices.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354A5E-BCA8-4E44-A1F1-E7ACD2AA4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65527"/>
            <a:ext cx="8564088" cy="650155"/>
          </a:xfrm>
        </p:spPr>
        <p:txBody>
          <a:bodyPr/>
          <a:lstStyle/>
          <a:p>
            <a:r>
              <a:rPr lang="en-US" dirty="0" err="1"/>
              <a:t>Numpy</a:t>
            </a:r>
            <a:r>
              <a:rPr lang="en-US" dirty="0"/>
              <a:t> Basics: </a:t>
            </a:r>
            <a:r>
              <a:rPr lang="en-US" dirty="0" err="1"/>
              <a:t>ndarray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EAC66-F723-4DBD-BCC8-9D62CF2F7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46D73-61DC-4450-B667-836B3E899F4A}"/>
              </a:ext>
            </a:extLst>
          </p:cNvPr>
          <p:cNvSpPr txBox="1"/>
          <p:nvPr/>
        </p:nvSpPr>
        <p:spPr>
          <a:xfrm>
            <a:off x="448574" y="1571133"/>
            <a:ext cx="4805380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numpy.array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([1, 2, 3])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numpy.array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([4.0, 5.0, 6.0])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"a:\t  %s, %s\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:\t  %s, %s"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(a,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a.dtype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b,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b.dtype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 + b:  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a + b)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Translation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 - b:  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a - b)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 * b:  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a * b)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Scaling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 / b:  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a / b)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"mb(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matr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):"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mb :=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b.reshape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(1, -1))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Eq. to reshape(1, 3)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"ma(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trns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): [%s %s %s]"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tuple(ma :=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a.reshape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(-1, 1)))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 @ b:  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a @ b,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"\t   (a ⋅ b)"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Vector dot-product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"mb @ ma: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mb @ ma,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 (mb ⋅ ma)\n"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Matrix dot-product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 = ma @ mb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Outer product</a:t>
            </a: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pt-BR" sz="1000" dirty="0">
                <a:solidFill>
                  <a:srgbClr val="00FF00"/>
                </a:solidFill>
                <a:latin typeface="Consolas" panose="020B0609020204030204" pitchFamily="49" charset="0"/>
              </a:rPr>
              <a:t>"\nd = ma @ mb (a ⊗ b)\n--------------------\n%s\n"</a:t>
            </a:r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d)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"Dim: %d;  Shape: %s;  Size: %d"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d.ndim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d.shape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d.size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"Math fun:"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numpy.log(abs(a - 4)))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Natural log + broadcast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"d[0,1]:"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d[0,1])</a:t>
            </a:r>
            <a:endParaRPr lang="en-US" sz="10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B7001-524F-4339-AE0F-BFF2CC8472BD}"/>
              </a:ext>
            </a:extLst>
          </p:cNvPr>
          <p:cNvSpPr txBox="1"/>
          <p:nvPr/>
        </p:nvSpPr>
        <p:spPr>
          <a:xfrm>
            <a:off x="5520906" y="1571134"/>
            <a:ext cx="3174520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a:        [1 2 3], int64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b:        [4. 5. 6.], float64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 + b:    [5. 7. 9.]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 - b:    [-3. -3. -3.]</a:t>
            </a: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 * b:    [ 4. 10. 18.]</a:t>
            </a: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 / b:    [0.25 0.4  0.5 ]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mb(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 [[4. 5. 6.]]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trns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 [[1] [2] [3]]</a:t>
            </a: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 @ b:    32.0     (a ⋅ b)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mb @ ma:  [[32.]]  (mb</a:t>
            </a:r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⋅ ma)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 = ma @ mb (a ⊗ b)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--------------------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[[ 4.  5.  6.]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[ 8. 10. 12.]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[12. 15. 18.]]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Dim: 2;  Shape: (3, 3);  Size: 9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Math fun: [1.09861229 0.69314718 0.        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d[0,1]: 5.0</a:t>
            </a:r>
          </a:p>
        </p:txBody>
      </p:sp>
    </p:spTree>
    <p:extLst>
      <p:ext uri="{BB962C8B-B14F-4D97-AF65-F5344CB8AC3E}">
        <p14:creationId xmlns:p14="http://schemas.microsoft.com/office/powerpoint/2010/main" val="765674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76C365-E99B-4455-BDD9-FB5DB402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991981"/>
            <a:ext cx="8564088" cy="36512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/>
              <a:t>Numpy</a:t>
            </a:r>
            <a:r>
              <a:rPr lang="en-US" dirty="0"/>
              <a:t> has functions for generating arrays and doing matrix operations.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354A5E-BCA8-4E44-A1F1-E7ACD2AA4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54025"/>
            <a:ext cx="8564088" cy="650155"/>
          </a:xfrm>
        </p:spPr>
        <p:txBody>
          <a:bodyPr/>
          <a:lstStyle/>
          <a:p>
            <a:r>
              <a:rPr lang="en-US" dirty="0"/>
              <a:t>Generation &amp;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EAC66-F723-4DBD-BCC8-9D62CF2F7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46D73-61DC-4450-B667-836B3E899F4A}"/>
              </a:ext>
            </a:extLst>
          </p:cNvPr>
          <p:cNvSpPr txBox="1"/>
          <p:nvPr/>
        </p:nvSpPr>
        <p:spPr>
          <a:xfrm>
            <a:off x="238199" y="1448282"/>
            <a:ext cx="3957115" cy="30162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print("Ones\n----\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\n"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numpy.ones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((2,3)))</a:t>
            </a:r>
            <a:endParaRPr lang="en-US" sz="1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print("Zeroes:",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numpy.zeros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(4))</a:t>
            </a:r>
            <a:endParaRPr lang="en-US" sz="1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ArrayRange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a =", a :=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numpy.arange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(10,40,10))</a:t>
            </a:r>
            <a:endParaRPr lang="en-US" sz="1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LineSpace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b =", b :=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numpy.linspace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(1,1.9,4))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ta = a[:,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numpy.newaxis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Equiv. to </a:t>
            </a:r>
            <a:r>
              <a:rPr lang="en-US" sz="1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a.reshape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(-1, 1)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"Transpose-A: [%s %s %s]\n"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tuple(ta))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print("m = ta + b\n----------\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\n" % (m := ta + b))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print("Sum:",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m.sum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Sum, whole matrix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print("Max-0:",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m.max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(axis=0), "\n")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Max, 1st axis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print("CumSum-1\n--------\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\n"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m.cumsum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(axis=1))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print("flat\n----\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\n[ "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m.flat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*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m.flat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"]\n")</a:t>
            </a:r>
            <a:endParaRPr lang="en-US" sz="1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print("ravel()\n-------\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m.ravel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reshape(-1)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nEmpty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\n-----\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\n"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numpy.empty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(2,1)))</a:t>
            </a:r>
            <a:endParaRPr lang="en-US" sz="10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B7001-524F-4339-AE0F-BFF2CC8472BD}"/>
              </a:ext>
            </a:extLst>
          </p:cNvPr>
          <p:cNvSpPr txBox="1"/>
          <p:nvPr/>
        </p:nvSpPr>
        <p:spPr>
          <a:xfrm>
            <a:off x="4249229" y="1448281"/>
            <a:ext cx="2332007" cy="30162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Ones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[[1. 1. 1.]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[1. 1. 1.]]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Zeroes: [0. 0. 0. 0.]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ArrayRange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a = [10 20 30]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LineSpace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b = [1.  1.3 1.6 1.9]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Transpose-A: [[10] [20] [30]]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 = ta + b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[[11.  11.3 11.6 11.9]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[21.  21.3 21.6 21.9]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[31.  31.3 31.6 31.9]] 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Sum: 257.4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Max-0: [31.  31.3 31.6 31.9]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980F25-2AF5-49C4-9BBE-EDB517DEFC09}"/>
              </a:ext>
            </a:extLst>
          </p:cNvPr>
          <p:cNvSpPr txBox="1"/>
          <p:nvPr/>
        </p:nvSpPr>
        <p:spPr>
          <a:xfrm>
            <a:off x="6581236" y="1447307"/>
            <a:ext cx="2332007" cy="30162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CumSum-1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[[ 11.   22.3  33.9  45.8]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[ 21.   42.3  63.9  85.8]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[ 31.   62.3  93.9 125.8]]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Flat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numpy.flatiter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object at 0x...&gt;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[ 11.0 11.3 11.6 ... 31.6 31.9 ]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Ravel()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[ 11.0 11.3 11.6 ... 31.6 31.9 ]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Empty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[[-5.73021895e-300]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[ 6.91192631e-310]]</a:t>
            </a: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AB73D007-D363-4030-A908-259152F33DFE}"/>
              </a:ext>
            </a:extLst>
          </p:cNvPr>
          <p:cNvSpPr txBox="1">
            <a:spLocks/>
          </p:cNvSpPr>
          <p:nvPr/>
        </p:nvSpPr>
        <p:spPr bwMode="auto">
          <a:xfrm>
            <a:off x="289956" y="4506912"/>
            <a:ext cx="8564088" cy="365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Check out the </a:t>
            </a:r>
            <a:r>
              <a:rPr lang="en-US" dirty="0" err="1"/>
              <a:t>numpy.linalg</a:t>
            </a:r>
            <a:r>
              <a:rPr lang="en-US" dirty="0"/>
              <a:t> module for more functionality!</a:t>
            </a:r>
          </a:p>
        </p:txBody>
      </p:sp>
    </p:spTree>
    <p:extLst>
      <p:ext uri="{BB962C8B-B14F-4D97-AF65-F5344CB8AC3E}">
        <p14:creationId xmlns:p14="http://schemas.microsoft.com/office/powerpoint/2010/main" val="48314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57752</TotalTime>
  <Words>1026</Words>
  <Application>Microsoft Office PowerPoint</Application>
  <PresentationFormat>On-screen Show (16:9)</PresentationFormat>
  <Paragraphs>124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Numerical Computation</vt:lpstr>
      <vt:lpstr>Numpy Module</vt:lpstr>
      <vt:lpstr>Numpy Basics: ndarray</vt:lpstr>
      <vt:lpstr>Generation &amp; Methods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1314</cp:revision>
  <cp:lastPrinted>2014-01-31T19:29:42Z</cp:lastPrinted>
  <dcterms:created xsi:type="dcterms:W3CDTF">2013-09-18T13:46:37Z</dcterms:created>
  <dcterms:modified xsi:type="dcterms:W3CDTF">2020-08-18T12:57:43Z</dcterms:modified>
</cp:coreProperties>
</file>